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72"/>
  </p:notesMasterIdLst>
  <p:handoutMasterIdLst>
    <p:handoutMasterId r:id="rId73"/>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049" r:id="rId49"/>
    <p:sldId id="1616" r:id="rId50"/>
    <p:sldId id="1817" r:id="rId51"/>
    <p:sldId id="2051" r:id="rId52"/>
    <p:sldId id="1941" r:id="rId53"/>
    <p:sldId id="1955" r:id="rId54"/>
    <p:sldId id="2180" r:id="rId55"/>
    <p:sldId id="1617" r:id="rId56"/>
    <p:sldId id="2085" r:id="rId57"/>
    <p:sldId id="1820" r:id="rId58"/>
    <p:sldId id="1618" r:id="rId59"/>
    <p:sldId id="1821" r:id="rId60"/>
    <p:sldId id="1819" r:id="rId61"/>
    <p:sldId id="1822" r:id="rId62"/>
    <p:sldId id="1696" r:id="rId63"/>
    <p:sldId id="2086" r:id="rId64"/>
    <p:sldId id="2087" r:id="rId65"/>
    <p:sldId id="2088" r:id="rId66"/>
    <p:sldId id="2089" r:id="rId67"/>
    <p:sldId id="2090" r:id="rId68"/>
    <p:sldId id="2091" r:id="rId69"/>
    <p:sldId id="2092" r:id="rId70"/>
    <p:sldId id="1619"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commentAuthors" Target="commentAuthor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0.23611946953404672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0.19680760769502026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2.0546433941705526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0.19680760769502115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0.32429425165856873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6.8448348490461326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6.8901199654586014</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0.14602511934046003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8.7891423510226829E-2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0.91757394358136057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8.7891423510227717E-2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0.31525746248503506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0.38662013472163892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6.2048099757849489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0.34800823101419276</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9.8789104657657667E-2</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1.031344182667052</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9.8789104657657667E-2</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0.35434631971705155</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0.20072716092379572</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6.6601969768084466</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0.30034948688233065</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0.16459366230527728</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1.7183343923469341</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0.16459366230527728</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0.49562114289838721</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6.6630921359036552</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0.29041105913795562</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0.43504979541104127</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0.12128863029951109</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1.2662360258911356</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0.12128863029951109</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0.16233194851388788</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6.6504063051858173</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0.21155803762297154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0.13028155369898453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1.3601208653717469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0.13028155369898364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0.17111622064702914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8.272094433610139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7.1843508876346691</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0.2907184162161327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0.10350019192300142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1.08052726274442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0.10350019192300053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0.3612635937336659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7.552209924676542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0.12191470306242458</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1.7549818759811799</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0.16810400556122218</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0.34973620851338527</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6.3355375840485957</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0.43289620281085028</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0.15332873170283268</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1.6007301212561114</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0.15332873170283268</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0.28622510008511792</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6.8212138085217147</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6.7857612931583704</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0.31174156593020719</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0.11108351613549949</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1.1596960874740541</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0.11108351613549861</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0.39844510445002079</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0.12544433015323619</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6.8621157787165057</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4.9323726286932157E-2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0.4223488854046149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0.11774771154840291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1.2292693384420739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0.1177477115484038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8.4892253550743035E-2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8.3506773422099876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Your Trust</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8.8569067450322514</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0.16306700701928367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9.8809135525024239E-2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1.0315533020694758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9.8809135525023351E-2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7.7802609899705999E-2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8.8569067450322514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5.4542586545580578</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4.4667958504807093E-2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0.7053816862564708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0.19665514032381815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2.0530516565302399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0.19665514032381815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0.50249289979781775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6.1971548212232896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0.48161318418105692</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0.23508709947616024</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2.4542758364397792</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0.2350870994761598</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0.73107069538909464</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4.711362487892826</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7.7913792050444304</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0.48366664899179401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0.31829911095703967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8.8739412363256776E-2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0.92642682643287699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8.8739412363256776E-2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0.18383895595508903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9.0016856860049472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0.45144630156983068</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0.21825086660939341</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2.2785079631976863</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0.21825086660939341</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0.59484152571502946</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6.5810727240839126</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6.6572018110897533</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4.3778347045414749</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0.15964501957751409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0.14430902842162485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1.5065657036242972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0.14430902842162574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0.36741726424613486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4.8491649002613286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0.19202550274030017</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0.15537536129507701</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1.6220966427095689</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0.15537536129507723</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9.7953352299247953E-2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3.8286315153656671</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8.7398791330336012E-2</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0.46276954068680309</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0.12901668803499788</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1.3469158479872072</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0.12901668803499788</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0.46276954068680398</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2.6792210191954879E-2</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3.0933687858136332</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0.254558316478811</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0.16430867424014783</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1.7153591575361813</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0.16430867424014828</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0.1094206235976678</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4.8336271737532872</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0.13838255453837878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0.42691260459899727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0.11902004233902996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1.2425522906855475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0.11902004233903085</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0.39638124473326819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5.2843811475134581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5.1270926265486674</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1.1074216917092983E-2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0.47336211529346395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0.13196981863967627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1.3777461109027898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0.13196981863967672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0.4733621152934635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0.26614670217936087</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5.0805187034684227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0.56065359585467789</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0.17374031374034127</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1.8138241306245155</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0.17374031374033994</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0.30204789856888858</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5.173666549628912</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7.8015715848481637</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0.26809198320116057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0.10235717671115729</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1.0685943467257983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0.10235717671115641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0.3671446258159321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3.9599714669630082E-2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6.7107856984724528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8.6956487661537629E-2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0.31913361024229214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8.8972064524829975E-2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0.92885568186440004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8.8972064524829975E-2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0.29300569905343465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7.815147423559103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8.4273206887420571E-2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9.9729415952631406E-2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1.041160898663497</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9.9729415952630518E-2</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0.30036988548800991</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7.7879957461372236</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6.783910704589716</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0.13228846071465838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0.34422232911701567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9.5966611770645471E-2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1.0018777589179351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9.5966611770645471E-2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0.34422232911701567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0.11929952427070045</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6.783910704589716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3.5465272237009819</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0.37037029455127102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0.15560318682418384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1.6244751087855711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0.15560318682418472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0.5581325671334616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0.29186943874813931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3.5465272237009819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0.12065712291540898</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0.30736802873229596</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8.5691908365519431E-2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0.89461131873479527</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8.5691908365518543E-2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0.30736802873229596</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7.1599144160349404E-2</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6.8994416124683786</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7.5436681202227795E-2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0.43040214176047176</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0.11999289921003431</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1.2527087778604677</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0.11999289921003431</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0.27181907319051746</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6.175939509351835</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0.26357643528218588</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0.11553361588001287</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1.2061544950048848</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0.11553361588001287</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0.17941699760553664</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7.2047406253428186</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0.30371566645054715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9.5348220338472789E-2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0.99542184043995796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9.5348220338473233E-2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0.3287849001153873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4.6619947927839993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0.14134000205603847</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0.33229330166630255</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9.2640888105069763E-2</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0.96715767751284787</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9.2640888105069763E-2</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0.33229330166630255</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2.2229717454411713E-2</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8.2903086281190372</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20/03/2026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20/03/2026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BDD84-7D87-DE8B-FBA6-FB6DD8C4A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90E6EA-C121-50AD-5BC2-18F231772CA6}"/>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E4EA312-8688-BC27-BCFD-6C689524F6C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F7BF6A-E481-CB1B-F4DF-3AD53070AC8D}"/>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554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83FD-B531-4E16-25DA-BB029B6ED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1DD61-5CEA-D06B-D9E2-A9199D3D00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E3EACF1-AB2F-5B94-722B-5FF26306145F}"/>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E4E2AB-242B-CD8F-D834-DB8C0674AC3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8968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5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00750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G6V2S | North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20/03/2026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20/03/2026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20/03/2026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20/03/2026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20/03/2026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20/03/2026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20/03/2026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20/03/2026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20/03/2026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00750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G6V2S | North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20/03/2026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20/03/2026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00750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G6V2S | North London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00750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G6V2S | North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97865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G6V2S | North London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20/03/2026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59.xml"/><Relationship Id="rId7" Type="http://schemas.openxmlformats.org/officeDocument/2006/relationships/slide" Target="slide47.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49.xml"/><Relationship Id="rId11" Type="http://schemas.openxmlformats.org/officeDocument/2006/relationships/slide" Target="slide14.xml"/><Relationship Id="rId5" Type="http://schemas.openxmlformats.org/officeDocument/2006/relationships/slide" Target="slide51.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52.xml"/><Relationship Id="rId9" Type="http://schemas.openxmlformats.org/officeDocument/2006/relationships/slide" Target="slide45.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North London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351141426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88713109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1951734032"/>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69749224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44983362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394003371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290386475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2001260153"/>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3752496301"/>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2087144888"/>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378320173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15595039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215944432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11095381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240473341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291749226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30817833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2069906421"/>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3553324677"/>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2027520599"/>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247751095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20477038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118699896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411079966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2021557379"/>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73326835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544312774"/>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924726509"/>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1354763643"/>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176564140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117127404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344697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9530476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3315285538"/>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352584455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325464211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23908362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232991014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228859598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415326449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15758708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169452814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412401091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54396816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66830757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3218308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317174048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1777791735"/>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100527092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3195297889"/>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1674611853"/>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4034847841"/>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337055351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48831821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204122407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313433697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1852807368"/>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271587961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98556052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366886545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7792152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3425606199"/>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262603480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420503232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56734292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415692872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414473759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381143751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109555567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6459087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1836386414"/>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41731840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rganisation_info">
            <a:extLst>
              <a:ext uri="{FF2B5EF4-FFF2-40B4-BE49-F238E27FC236}">
                <a16:creationId xmlns:a16="http://schemas.microsoft.com/office/drawing/2014/main" id="{C489C879-3D91-3EE2-B1E1-276E5D17AE27}"/>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G6V2S North London NHS Foundation Trust does not have data for Older People’s Mental </a:t>
            </a:r>
            <a:r>
              <a:rPr lang="en-GB" sz="1400" kern="100">
                <a:latin typeface="Arial" panose="020B0604020202020204" pitchFamily="34" charset="0"/>
                <a:ea typeface="Aptos" panose="020B0004020202020204" pitchFamily="34" charset="0"/>
                <a:cs typeface="Arial" panose="020B0604020202020204" pitchFamily="34" charset="0"/>
              </a:rPr>
              <a:t>Health Services </a:t>
            </a:r>
            <a:r>
              <a:rPr lang="en-GB" sz="1400" kern="10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972179D-52E2-1C0E-2317-F1BF4247D09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89368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6138B-2385-8D08-2569-2525A1BE3A45}"/>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65EFC330-1A0C-45D5-4078-CE8D7C11AEC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C489C879-3D91-3EE2-B1E1-276E5D17AE27}"/>
              </a:ext>
            </a:extLst>
          </p:cNvPr>
          <p:cNvSpPr txBox="1">
            <a:spLocks/>
          </p:cNvSpPr>
          <p:nvPr/>
        </p:nvSpPr>
        <p:spPr>
          <a:xfrm>
            <a:off x="100402" y="883918"/>
            <a:ext cx="11217474" cy="606087"/>
          </a:xfrm>
          <a:prstGeom prst="rect">
            <a:avLst/>
          </a:prstGeom>
        </p:spPr>
        <p:txBody>
          <a:bodyPr vert="horz" wrap="square" lIns="0" tIns="0" rIns="0" bIns="0" rtlCol="0" anchor="b">
            <a:noAutofit/>
          </a:bodyPr>
          <a:lstStyle>
            <a:defPPr>
              <a:defRPr lang="en-US"/>
            </a:defPPr>
            <a:lvl1pPr marL="0"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nSpc>
                <a:spcPct val="115000"/>
              </a:lnSpc>
              <a:spcAft>
                <a:spcPts val="800"/>
              </a:spcAft>
              <a:buSzPts val="1000"/>
              <a:tabLst>
                <a:tab pos="914400" algn="l"/>
              </a:tabLst>
            </a:pPr>
            <a:r>
              <a:rPr lang="en-GB" sz="1400" dirty="0">
                <a:solidFill>
                  <a:prstClr val="black"/>
                </a:solidFill>
                <a:latin typeface="Arial"/>
              </a:rPr>
              <a:t>G6V2S North London NHS Foundation Trust does not have any historical comparisons due to a recent merger. </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02778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D96AE-B7E9-EE74-324D-5A5AFD85D75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701BE4FC-D0D1-ADBC-E2DE-DEC8C06DE5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7F9727C4-50DB-BF93-C04A-FA78DC4EF735}"/>
              </a:ext>
            </a:extLst>
          </p:cNvPr>
          <p:cNvSpPr txBox="1">
            <a:spLocks/>
          </p:cNvSpPr>
          <p:nvPr/>
        </p:nvSpPr>
        <p:spPr>
          <a:xfrm>
            <a:off x="100402" y="883918"/>
            <a:ext cx="11217474" cy="606087"/>
          </a:xfrm>
          <a:prstGeom prst="rect">
            <a:avLst/>
          </a:prstGeom>
        </p:spPr>
        <p:txBody>
          <a:bodyPr vert="horz" wrap="square" lIns="0" tIns="0" rIns="0" bIns="0" rtlCol="0" anchor="b">
            <a:noAutofit/>
          </a:bodyPr>
          <a:lstStyle>
            <a:defPPr>
              <a:defRPr lang="en-US"/>
            </a:defPPr>
            <a:lvl1pPr marL="0"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nSpc>
                <a:spcPct val="115000"/>
              </a:lnSpc>
              <a:spcAft>
                <a:spcPts val="800"/>
              </a:spcAft>
              <a:buSzPts val="1000"/>
              <a:tabLst>
                <a:tab pos="914400" algn="l"/>
              </a:tabLst>
            </a:pPr>
            <a:r>
              <a:rPr lang="en-GB" sz="1400" dirty="0">
                <a:solidFill>
                  <a:prstClr val="black"/>
                </a:solidFill>
                <a:latin typeface="Arial"/>
              </a:rPr>
              <a:t>G6V2S North London NHS Foundation Trust does not have any historical comparisons due to a recent merger. </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57357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51</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52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6978814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Q21_4. Have any of the following been discussed with you about your medication? What will happen if I stop taking my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Q32_3. In the last 12 months, did your NHS mental health team give you any help or advice with finding support for…Help with money or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582920207"/>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Q28. Thinking about the last time you contacted NHS mental health crisis support, how did you feel about the length of time it took you to get through to someone?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Q29. Thinking about the last time you contacted NHS mental health crisis support, did you get the help you needed?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59</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3591</TotalTime>
  <Words>7915</Words>
  <Application>Microsoft Office PowerPoint</Application>
  <PresentationFormat>Widescreen</PresentationFormat>
  <Paragraphs>815</Paragraphs>
  <Slides>66</Slides>
  <Notes>29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66</vt:i4>
      </vt:variant>
    </vt:vector>
  </HeadingPairs>
  <TitlesOfParts>
    <vt:vector size="74" baseType="lpstr">
      <vt:lpstr>Aptos</vt:lpstr>
      <vt:lpstr>Aptos Display</vt:lpstr>
      <vt:lpstr>Arial</vt:lpstr>
      <vt:lpstr>Arial Black</vt:lpstr>
      <vt:lpstr>Calibri</vt:lpstr>
      <vt:lpstr>Calibri Light</vt:lpstr>
      <vt:lpstr>Office Theme</vt:lpstr>
      <vt:lpstr>Custom Design</vt:lpstr>
      <vt:lpstr>North London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PowerPoint Presentation</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Samantha Guymer</cp:lastModifiedBy>
  <cp:revision>111</cp:revision>
  <dcterms:created xsi:type="dcterms:W3CDTF">2021-03-04T09:52:26Z</dcterms:created>
  <dcterms:modified xsi:type="dcterms:W3CDTF">2026-03-20T15:26:06Z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